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57" r:id="rId14"/>
    <p:sldId id="260" r:id="rId15"/>
    <p:sldId id="271" r:id="rId16"/>
    <p:sldId id="272" r:id="rId17"/>
    <p:sldId id="273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88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97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552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4366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4963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061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5519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1524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0953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873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8582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4681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4B64E41-DF9C-43B0-98E3-A0E39A64204A}" type="datetimeFigureOut">
              <a:rPr lang="ru-RU" smtClean="0"/>
              <a:t>14.05.2019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3040A12-B881-46D3-A47D-E2D3F4DF98F7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945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5262A4-A02C-4F2A-A69F-EB1A248C33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Семантика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2BCBA44-EBB0-40D5-AEC8-D79E2E473E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В чём смысл</a:t>
            </a:r>
          </a:p>
        </p:txBody>
      </p:sp>
    </p:spTree>
    <p:extLst>
      <p:ext uri="{BB962C8B-B14F-4D97-AF65-F5344CB8AC3E}">
        <p14:creationId xmlns:p14="http://schemas.microsoft.com/office/powerpoint/2010/main" val="3911174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5EE7D4-009C-4238-94EA-30B88BB7A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r>
              <a:rPr lang="ru-RU" dirty="0" err="1"/>
              <a:t>Конверсивы</a:t>
            </a:r>
            <a:endParaRPr lang="ru-RU" dirty="0"/>
          </a:p>
        </p:txBody>
      </p:sp>
      <p:pic>
        <p:nvPicPr>
          <p:cNvPr id="3074" name="Picture 2" descr="Image result for warhol">
            <a:extLst>
              <a:ext uri="{FF2B5EF4-FFF2-40B4-BE49-F238E27FC236}">
                <a16:creationId xmlns:a16="http://schemas.microsoft.com/office/drawing/2014/main" id="{48FA5A0C-0BBE-47D8-9B62-28F935EA74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8" r="7544" b="-2"/>
          <a:stretch/>
        </p:blipFill>
        <p:spPr bwMode="auto">
          <a:xfrm>
            <a:off x="20" y="-12128"/>
            <a:ext cx="4654276" cy="6870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FDDAE6-B086-469F-BEB7-2912CA862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r>
              <a:rPr lang="ru-RU" sz="2400" dirty="0"/>
              <a:t>Слова, которые обозначают одну и ту же ситуацию, но с разных точек зрения: </a:t>
            </a:r>
            <a:r>
              <a:rPr lang="ru-RU" sz="2400" i="1" dirty="0"/>
              <a:t>проиграть – выиграть, младше – старше, над – под.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198513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FC2054-484C-4711-9131-0F222449C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Этимология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BEC521-D7EC-4CAA-8BF2-868BE5497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Этимология, тоже являющаяся одной из древнейших лингвистических дисциплин, заложила основы изучения семантических изменений и…</a:t>
            </a:r>
          </a:p>
          <a:p>
            <a:r>
              <a:rPr lang="ru-RU" sz="2400" dirty="0"/>
              <a:t>…СЕМАНТИЧЕСКИХ СДВИГОВ</a:t>
            </a:r>
          </a:p>
          <a:p>
            <a:endParaRPr lang="ru-RU" sz="2400" dirty="0"/>
          </a:p>
          <a:p>
            <a:r>
              <a:rPr lang="ru-RU" sz="2400" dirty="0"/>
              <a:t>Какие бывают семантические сдвиги??</a:t>
            </a:r>
          </a:p>
        </p:txBody>
      </p:sp>
    </p:spTree>
    <p:extLst>
      <p:ext uri="{BB962C8B-B14F-4D97-AF65-F5344CB8AC3E}">
        <p14:creationId xmlns:p14="http://schemas.microsoft.com/office/powerpoint/2010/main" val="1253729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9858CC-D309-430D-A639-21178937F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Сочетаемость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5EDC85-757A-436E-BBFD-562E1C3A0B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Где мы уже видели сочетаемость?</a:t>
            </a:r>
          </a:p>
          <a:p>
            <a:endParaRPr lang="ru-RU" sz="2400" dirty="0"/>
          </a:p>
          <a:p>
            <a:r>
              <a:rPr lang="ru-RU" sz="2400" dirty="0"/>
              <a:t>Задача:</a:t>
            </a:r>
          </a:p>
          <a:p>
            <a:r>
              <a:rPr lang="ru-RU" sz="2400" dirty="0"/>
              <a:t>Что или кто часто бывает сильным, резким или ноющим?</a:t>
            </a:r>
          </a:p>
        </p:txBody>
      </p:sp>
    </p:spTree>
    <p:extLst>
      <p:ext uri="{BB962C8B-B14F-4D97-AF65-F5344CB8AC3E}">
        <p14:creationId xmlns:p14="http://schemas.microsoft.com/office/powerpoint/2010/main" val="140150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FD9D6E-0F8C-4981-9BFC-C0A8418C8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Лексическая типология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89686F-6903-410F-910B-4D1B5CCD5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0004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6380F2-0D67-4814-AF6A-D63ADD3E8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Лексикография: от практики к теории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AA21F2-40CF-43EF-84D4-E7F6CDFCC0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Анна </a:t>
            </a:r>
            <a:r>
              <a:rPr lang="ru-RU" sz="2400" dirty="0" err="1"/>
              <a:t>Вежбицкая</a:t>
            </a:r>
            <a:r>
              <a:rPr lang="ru-RU" sz="2400" dirty="0"/>
              <a:t> ввела понятие </a:t>
            </a:r>
            <a:r>
              <a:rPr lang="ru-RU" sz="2400" i="1" dirty="0"/>
              <a:t>семантических примитивов</a:t>
            </a:r>
            <a:r>
              <a:rPr lang="ru-RU" sz="2400" dirty="0"/>
              <a:t>. Это понятия, для которых есть слова во всех словах мира – потому что они очень важны. С помощью этих семантических примитивов она толкует разные слова.</a:t>
            </a:r>
          </a:p>
        </p:txBody>
      </p:sp>
    </p:spTree>
    <p:extLst>
      <p:ext uri="{BB962C8B-B14F-4D97-AF65-F5344CB8AC3E}">
        <p14:creationId xmlns:p14="http://schemas.microsoft.com/office/powerpoint/2010/main" val="1612569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nna wierzbicka">
            <a:extLst>
              <a:ext uri="{FF2B5EF4-FFF2-40B4-BE49-F238E27FC236}">
                <a16:creationId xmlns:a16="http://schemas.microsoft.com/office/drawing/2014/main" id="{68BCA509-B4A1-4162-9601-B199E2A9A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575" y="0"/>
            <a:ext cx="45132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41BA208-6488-4373-9E68-128952CB045C}"/>
              </a:ext>
            </a:extLst>
          </p:cNvPr>
          <p:cNvSpPr/>
          <p:nvPr/>
        </p:nvSpPr>
        <p:spPr>
          <a:xfrm>
            <a:off x="5212051" y="-182265"/>
            <a:ext cx="16866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ИГРА</a:t>
            </a:r>
            <a:endParaRPr lang="ru-RU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ECC97F0-CF13-478F-A6A2-4FE2D94F2854}"/>
              </a:ext>
            </a:extLst>
          </p:cNvPr>
          <p:cNvSpPr/>
          <p:nvPr/>
        </p:nvSpPr>
        <p:spPr>
          <a:xfrm>
            <a:off x="2130202" y="2438400"/>
            <a:ext cx="7651563" cy="2051705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ru-RU" sz="5400" b="1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УГАДАЙ						СЛОВО</a:t>
            </a:r>
            <a:endParaRPr lang="ru-RU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EAD42EC-58A7-493F-8D1F-2259BFA729A2}"/>
              </a:ext>
            </a:extLst>
          </p:cNvPr>
          <p:cNvSpPr/>
          <p:nvPr/>
        </p:nvSpPr>
        <p:spPr>
          <a:xfrm>
            <a:off x="2611684" y="5913735"/>
            <a:ext cx="696863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Wave1">
              <a:avLst/>
            </a:prstTxWarp>
            <a:spAutoFit/>
          </a:bodyPr>
          <a:lstStyle/>
          <a:p>
            <a:pPr algn="ctr"/>
            <a:r>
              <a:rPr lang="ru-RU" sz="5400" b="1" cap="none" spc="0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blipFill>
                  <a:blip r:embed="rId3"/>
                  <a:tile tx="0" ty="0" sx="100000" sy="100000" flip="none" algn="tl"/>
                </a:blip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С АННОЙ ВЕЖБИЦКОЙ</a:t>
            </a:r>
          </a:p>
        </p:txBody>
      </p:sp>
    </p:spTree>
    <p:extLst>
      <p:ext uri="{BB962C8B-B14F-4D97-AF65-F5344CB8AC3E}">
        <p14:creationId xmlns:p14="http://schemas.microsoft.com/office/powerpoint/2010/main" val="12872424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26E1DE-EB36-4D1A-9C2D-4AA8B773A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DC10391-19DC-469B-98AB-9CDBB1469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X feels something</a:t>
            </a:r>
          </a:p>
          <a:p>
            <a:r>
              <a:rPr lang="en-US" sz="2400" dirty="0"/>
              <a:t>sometimes a person thinks something like this:</a:t>
            </a:r>
            <a:endParaRPr lang="en-US" sz="2200" dirty="0"/>
          </a:p>
          <a:p>
            <a:pPr marL="201168" lvl="1" indent="0">
              <a:buNone/>
            </a:pPr>
            <a:r>
              <a:rPr lang="en-US" sz="2200" dirty="0"/>
              <a:t>	</a:t>
            </a:r>
            <a:r>
              <a:rPr lang="en-US" sz="2400" dirty="0"/>
              <a:t>something good happened to me</a:t>
            </a:r>
          </a:p>
          <a:p>
            <a:pPr marL="201168" lvl="1" indent="0">
              <a:buNone/>
            </a:pPr>
            <a:r>
              <a:rPr lang="en-US" sz="2400" dirty="0"/>
              <a:t>	I wanted this</a:t>
            </a:r>
          </a:p>
          <a:p>
            <a:pPr marL="201168" lvl="1" indent="0">
              <a:buNone/>
            </a:pPr>
            <a:r>
              <a:rPr lang="en-US" sz="2400" dirty="0"/>
              <a:t>	I don’t want anything more now</a:t>
            </a:r>
          </a:p>
          <a:p>
            <a:pPr marL="201168" lvl="1" indent="0">
              <a:buNone/>
            </a:pPr>
            <a:r>
              <a:rPr lang="en-US" sz="2400" dirty="0"/>
              <a:t>because of this, this person feels something good</a:t>
            </a:r>
          </a:p>
          <a:p>
            <a:pPr marL="201168" lvl="1" indent="0">
              <a:buNone/>
            </a:pPr>
            <a:r>
              <a:rPr lang="en-US" sz="2400" dirty="0"/>
              <a:t>X fees like this</a:t>
            </a:r>
          </a:p>
          <a:p>
            <a:endParaRPr lang="ru-RU" sz="24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FBE0CF5-5C73-4AA1-8342-5B42944377C9}"/>
              </a:ext>
            </a:extLst>
          </p:cNvPr>
          <p:cNvSpPr/>
          <p:nvPr/>
        </p:nvSpPr>
        <p:spPr>
          <a:xfrm>
            <a:off x="5028850" y="721975"/>
            <a:ext cx="2134302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Chevron">
              <a:avLst/>
            </a:prstTxWarp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5"/>
                  </a:solidFill>
                  <a:prstDash val="solid"/>
                </a:ln>
                <a:blipFill>
                  <a:blip r:embed="rId2"/>
                  <a:tile tx="0" ty="0" sx="100000" sy="100000" flip="none" algn="tl"/>
                </a:blipFill>
                <a:effectLst/>
              </a:rPr>
              <a:t>HAPPY</a:t>
            </a:r>
            <a:endParaRPr lang="ru-RU" sz="5400" b="1" cap="none" spc="0" dirty="0">
              <a:ln w="12700">
                <a:solidFill>
                  <a:schemeClr val="accent5"/>
                </a:solidFill>
                <a:prstDash val="solid"/>
              </a:ln>
              <a:blipFill>
                <a:blip r:embed="rId2"/>
                <a:tile tx="0" ty="0" sx="100000" sy="100000" flip="none" algn="tl"/>
              </a:blip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65941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6A08E6-B176-4FF3-BBB2-7A60A01B0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prstTxWarp prst="textDeflateTop">
              <a:avLst/>
            </a:prstTxWarp>
          </a:bodyPr>
          <a:lstStyle/>
          <a:p>
            <a:r>
              <a:rPr lang="ru-RU" dirty="0"/>
              <a:t>пошлость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4C1999-4425-4C11-856C-33F04A393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многие люди думают о многих вещах, что эти вещи хороши</a:t>
            </a:r>
          </a:p>
          <a:p>
            <a:r>
              <a:rPr lang="ru-RU" dirty="0"/>
              <a:t>это неправда</a:t>
            </a:r>
          </a:p>
          <a:p>
            <a:r>
              <a:rPr lang="ru-RU" dirty="0"/>
              <a:t>эти вещи нехороши</a:t>
            </a:r>
          </a:p>
          <a:p>
            <a:r>
              <a:rPr lang="ru-RU" dirty="0"/>
              <a:t>они похожи на некоторые другие вещи</a:t>
            </a:r>
          </a:p>
          <a:p>
            <a:r>
              <a:rPr lang="ru-RU" dirty="0"/>
              <a:t>эти другие вещи хороши</a:t>
            </a:r>
          </a:p>
          <a:p>
            <a:r>
              <a:rPr lang="ru-RU" dirty="0"/>
              <a:t>эти люди этого не знают</a:t>
            </a:r>
          </a:p>
          <a:p>
            <a:r>
              <a:rPr lang="ru-RU" dirty="0"/>
              <a:t>это плохо</a:t>
            </a:r>
          </a:p>
          <a:p>
            <a:r>
              <a:rPr lang="ru-RU" dirty="0"/>
              <a:t>люди такие, как я, это знают</a:t>
            </a:r>
          </a:p>
        </p:txBody>
      </p:sp>
    </p:spTree>
    <p:extLst>
      <p:ext uri="{BB962C8B-B14F-4D97-AF65-F5344CB8AC3E}">
        <p14:creationId xmlns:p14="http://schemas.microsoft.com/office/powerpoint/2010/main" val="1142730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AFFE73-F066-401B-BE6E-4221BE71B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B4EAD9-1816-4C1A-8B67-4765D989A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many kinds of things that people do</a:t>
            </a:r>
          </a:p>
          <a:p>
            <a:r>
              <a:rPr lang="en-US" sz="2400" dirty="0"/>
              <a:t>for some time</a:t>
            </a:r>
          </a:p>
          <a:p>
            <a:r>
              <a:rPr lang="en-US" sz="2400" dirty="0"/>
              <a:t>because they want to feel something good</a:t>
            </a:r>
          </a:p>
          <a:p>
            <a:r>
              <a:rPr lang="en-US" sz="2400" dirty="0"/>
              <a:t>when people do these things, one can say these things about these people:</a:t>
            </a:r>
          </a:p>
          <a:p>
            <a:pPr marL="201168" lvl="1" indent="0">
              <a:buNone/>
            </a:pPr>
            <a:r>
              <a:rPr lang="en-US" sz="2400" dirty="0"/>
              <a:t>	they want some things to happen</a:t>
            </a:r>
          </a:p>
          <a:p>
            <a:pPr marL="201168" lvl="1" indent="0">
              <a:buNone/>
            </a:pPr>
            <a:r>
              <a:rPr lang="en-US" sz="2400" dirty="0"/>
              <a:t>	if they were not doing these things, they wouldn’t want these things to happen</a:t>
            </a:r>
          </a:p>
          <a:p>
            <a:pPr marL="201168" lvl="1" indent="0">
              <a:buNone/>
            </a:pPr>
            <a:r>
              <a:rPr lang="en-US" sz="2400" dirty="0"/>
              <a:t>	they don’t know what will happen</a:t>
            </a:r>
          </a:p>
          <a:p>
            <a:pPr marL="201168" lvl="1" indent="0">
              <a:buNone/>
            </a:pPr>
            <a:r>
              <a:rPr lang="en-US" sz="2400" dirty="0"/>
              <a:t>	they know what they can do</a:t>
            </a:r>
          </a:p>
          <a:p>
            <a:pPr marL="201168" lvl="1" indent="0">
              <a:buNone/>
            </a:pPr>
            <a:r>
              <a:rPr lang="en-US" sz="2400" dirty="0"/>
              <a:t>	they know what they cannot do</a:t>
            </a:r>
            <a:endParaRPr lang="ru-RU" sz="24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E0E7E57-440D-47BF-9E1E-C31084A877DA}"/>
              </a:ext>
            </a:extLst>
          </p:cNvPr>
          <p:cNvSpPr/>
          <p:nvPr/>
        </p:nvSpPr>
        <p:spPr>
          <a:xfrm>
            <a:off x="5065430" y="777025"/>
            <a:ext cx="206114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games</a:t>
            </a:r>
            <a:endParaRPr lang="ru-RU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4905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E0A55E-55DA-4C87-9C9B-6168C2619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3EA3830-4B1C-4871-B6D1-F93401772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sometimes a person thinks something like this:</a:t>
            </a:r>
          </a:p>
          <a:p>
            <a:pPr marL="201168" lvl="1" indent="0">
              <a:buNone/>
            </a:pPr>
            <a:r>
              <a:rPr lang="en-US" sz="2200" dirty="0"/>
              <a:t>	something good happened to this other person</a:t>
            </a:r>
          </a:p>
          <a:p>
            <a:pPr marL="201168" lvl="1" indent="0">
              <a:buNone/>
            </a:pPr>
            <a:r>
              <a:rPr lang="en-US" sz="2200" dirty="0"/>
              <a:t>	it didn’t happen to me</a:t>
            </a:r>
          </a:p>
          <a:p>
            <a:pPr marL="201168" lvl="1" indent="0">
              <a:buNone/>
            </a:pPr>
            <a:r>
              <a:rPr lang="en-US" sz="2200" dirty="0"/>
              <a:t>	I want things like this to happen to me</a:t>
            </a:r>
          </a:p>
          <a:p>
            <a:pPr marL="201168" lvl="1" indent="0">
              <a:buNone/>
            </a:pPr>
            <a:r>
              <a:rPr lang="en-US" sz="2200" dirty="0"/>
              <a:t>because of this, this person feels something bad</a:t>
            </a:r>
          </a:p>
          <a:p>
            <a:pPr marL="201168" lvl="1" indent="0">
              <a:buNone/>
            </a:pPr>
            <a:endParaRPr lang="ru-RU" sz="22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B606AAC-DFBD-43DC-97DC-A0DA01E4E28D}"/>
              </a:ext>
            </a:extLst>
          </p:cNvPr>
          <p:cNvSpPr/>
          <p:nvPr/>
        </p:nvSpPr>
        <p:spPr>
          <a:xfrm>
            <a:off x="4774651" y="814030"/>
            <a:ext cx="2451313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TriangleInverted">
              <a:avLst/>
            </a:prstTxWarp>
            <a:spAutoFit/>
          </a:bodyPr>
          <a:lstStyle/>
          <a:p>
            <a:pPr algn="ctr"/>
            <a:r>
              <a:rPr lang="ru-RU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зависть</a:t>
            </a:r>
            <a:endParaRPr lang="ru-RU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4621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D57DC8-2C8E-4FE5-986E-3FA75D1AF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 истокам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1DD0BA-5EAD-4E9F-9D7A-06DB8CE0A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Семантика – одна из первых областей лингвистики, которыми начали заниматься люди.</a:t>
            </a:r>
          </a:p>
          <a:p>
            <a:r>
              <a:rPr lang="ru-RU" sz="2400" dirty="0"/>
              <a:t>Начиналось всё с описаний значений слов (сейчас этим занимаются </a:t>
            </a:r>
            <a:r>
              <a:rPr lang="ru-RU" sz="2400" b="1" dirty="0"/>
              <a:t>лексикографы</a:t>
            </a:r>
            <a:r>
              <a:rPr lang="ru-RU" sz="2400" dirty="0"/>
              <a:t>), потом люди начали изучать, как эти значения устроены, а сейчас есть разделы семантики, которые вообще не занимаются собственно значениями – дистрибутивная семантика, формальная семантика.</a:t>
            </a:r>
          </a:p>
        </p:txBody>
      </p:sp>
    </p:spTree>
    <p:extLst>
      <p:ext uri="{BB962C8B-B14F-4D97-AF65-F5344CB8AC3E}">
        <p14:creationId xmlns:p14="http://schemas.microsoft.com/office/powerpoint/2010/main" val="14410737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129559-28D8-491D-AEAB-3EC8E337E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CDC47C-45B0-4769-BA2B-827F7D12B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sometimes in some places</a:t>
            </a:r>
          </a:p>
          <a:p>
            <a:pPr marL="0" indent="0">
              <a:buNone/>
            </a:pPr>
            <a:r>
              <a:rPr lang="en-US" sz="2400" dirty="0"/>
              <a:t>if people want to move upwards</a:t>
            </a:r>
          </a:p>
          <a:p>
            <a:pPr marL="0" indent="0">
              <a:buNone/>
            </a:pPr>
            <a:r>
              <a:rPr lang="en-US" sz="2400" dirty="0"/>
              <a:t>they have to move both their legs and their arms</a:t>
            </a:r>
            <a:endParaRPr lang="ru-RU" sz="24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38CF8C-6DCF-4B6A-9727-59AC8E2D8DF8}"/>
              </a:ext>
            </a:extLst>
          </p:cNvPr>
          <p:cNvSpPr/>
          <p:nvPr/>
        </p:nvSpPr>
        <p:spPr>
          <a:xfrm>
            <a:off x="5008751" y="868217"/>
            <a:ext cx="17491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3"/>
                </a:solidFill>
                <a:effectLst/>
              </a:rPr>
              <a:t>climb</a:t>
            </a:r>
            <a:endParaRPr lang="ru-RU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03499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1F18FB-4E75-48E4-9776-1BBCB4C90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38299F-415E-4F46-8EDE-AAE8A65A6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sometimes a person thinks something like this:</a:t>
            </a:r>
          </a:p>
          <a:p>
            <a:pPr marL="0" indent="0">
              <a:buNone/>
            </a:pPr>
            <a:r>
              <a:rPr lang="en-US" sz="2400" dirty="0"/>
              <a:t>	I want to do something</a:t>
            </a:r>
          </a:p>
          <a:p>
            <a:pPr marL="0" indent="0">
              <a:buNone/>
            </a:pPr>
            <a:r>
              <a:rPr lang="en-US" sz="2400" dirty="0"/>
              <a:t>	I can do it</a:t>
            </a:r>
          </a:p>
          <a:p>
            <a:pPr marL="0" indent="0">
              <a:buNone/>
            </a:pPr>
            <a:r>
              <a:rPr lang="en-US" sz="2400" dirty="0"/>
              <a:t>after this, this person thinks something like this:</a:t>
            </a:r>
          </a:p>
          <a:p>
            <a:pPr marL="0" indent="0">
              <a:buNone/>
            </a:pPr>
            <a:r>
              <a:rPr lang="en-US" sz="2400" dirty="0"/>
              <a:t>	I can’t do it</a:t>
            </a:r>
          </a:p>
          <a:p>
            <a:pPr marL="0" indent="0">
              <a:buNone/>
            </a:pPr>
            <a:r>
              <a:rPr lang="en-US" sz="2400" dirty="0"/>
              <a:t>this person feels something bad because of this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E6C19E7-612D-47A7-9D65-1074034800EB}"/>
              </a:ext>
            </a:extLst>
          </p:cNvPr>
          <p:cNvSpPr/>
          <p:nvPr/>
        </p:nvSpPr>
        <p:spPr>
          <a:xfrm>
            <a:off x="4257202" y="550316"/>
            <a:ext cx="3252302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Wave4">
              <a:avLst/>
            </a:prstTxWarp>
            <a:spAutoFit/>
          </a:bodyPr>
          <a:lstStyle/>
          <a:p>
            <a:pPr algn="ctr"/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frustration</a:t>
            </a:r>
            <a:endParaRPr lang="ru-RU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93301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E1D15A-4948-4205-AC6F-11D7F33D6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prstTxWarp prst="textFadeRight">
              <a:avLst/>
            </a:prstTxWarp>
          </a:bodyPr>
          <a:lstStyle/>
          <a:p>
            <a:r>
              <a:rPr lang="ru-RU" dirty="0">
                <a:blipFill>
                  <a:blip r:embed="rId2"/>
                  <a:tile tx="0" ty="0" sx="100000" sy="100000" flip="none" algn="tl"/>
                </a:blipFill>
              </a:rPr>
              <a:t>облегчение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D34EC4B-2937-455A-89E8-09B44418C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sometimes a person thinks something like this:</a:t>
            </a:r>
          </a:p>
          <a:p>
            <a:pPr marL="201168" lvl="1" indent="0">
              <a:buNone/>
            </a:pPr>
            <a:r>
              <a:rPr lang="en-US" sz="2400" dirty="0"/>
              <a:t>	something bad will happen</a:t>
            </a:r>
          </a:p>
          <a:p>
            <a:pPr marL="201168" lvl="1" indent="0">
              <a:buNone/>
            </a:pPr>
            <a:r>
              <a:rPr lang="en-US" sz="2400" dirty="0"/>
              <a:t>	I don’t want this</a:t>
            </a:r>
          </a:p>
          <a:p>
            <a:pPr marL="201168" lvl="1" indent="0">
              <a:buNone/>
            </a:pPr>
            <a:r>
              <a:rPr lang="en-US" sz="2400" dirty="0"/>
              <a:t>after this, this person thinks something like this:</a:t>
            </a:r>
          </a:p>
          <a:p>
            <a:pPr marL="201168" lvl="1" indent="0">
              <a:buNone/>
            </a:pPr>
            <a:r>
              <a:rPr lang="en-US" sz="2400" dirty="0"/>
              <a:t>	I know now: this bad thing will not happen</a:t>
            </a:r>
          </a:p>
          <a:p>
            <a:pPr marL="201168" lvl="1" indent="0">
              <a:buNone/>
            </a:pPr>
            <a:r>
              <a:rPr lang="en-US" sz="2400" dirty="0"/>
              <a:t>Because of this, this person feels something good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94892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212790-B6EA-4002-ADE2-1A813F468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blipFill>
                  <a:blip r:embed="rId2"/>
                  <a:tile tx="0" ty="0" sx="100000" sy="100000" flip="none" algn="tl"/>
                </a:blipFill>
              </a:rPr>
              <a:t>disappointment</a:t>
            </a:r>
            <a:endParaRPr lang="ru-RU" dirty="0">
              <a:blipFill>
                <a:blip r:embed="rId2"/>
                <a:tile tx="0" ty="0" sx="100000" sy="100000" flip="none" algn="tl"/>
              </a:blip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368126-DF09-4CBB-8BBE-005E46B3C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sometimes a person thinks something like this:</a:t>
            </a:r>
          </a:p>
          <a:p>
            <a:pPr marL="201168" lvl="1" indent="0">
              <a:buNone/>
            </a:pPr>
            <a:r>
              <a:rPr lang="en-US" sz="2400" dirty="0"/>
              <a:t>	something good will happen</a:t>
            </a:r>
          </a:p>
          <a:p>
            <a:pPr marL="201168" lvl="1" indent="0">
              <a:buNone/>
            </a:pPr>
            <a:r>
              <a:rPr lang="en-US" sz="2400" dirty="0"/>
              <a:t>	I want this</a:t>
            </a:r>
          </a:p>
          <a:p>
            <a:pPr marL="201168" lvl="1" indent="0">
              <a:buNone/>
            </a:pPr>
            <a:r>
              <a:rPr lang="en-US" sz="2400" dirty="0"/>
              <a:t>after this, this person thinks something like this:</a:t>
            </a:r>
          </a:p>
          <a:p>
            <a:pPr marL="201168" lvl="1" indent="0">
              <a:buNone/>
            </a:pPr>
            <a:r>
              <a:rPr lang="en-US" sz="2400" dirty="0"/>
              <a:t>	I know now: this good thing will not happen</a:t>
            </a:r>
          </a:p>
          <a:p>
            <a:pPr marL="201168" lvl="1" indent="0">
              <a:buNone/>
            </a:pPr>
            <a:r>
              <a:rPr lang="en-US" sz="2400" dirty="0"/>
              <a:t>because of this, this person thinks something bad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813084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CD315F-0108-4B2A-874A-C5D99A4F6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prstTxWarp prst="textTriangle">
              <a:avLst/>
            </a:prstTxWarp>
          </a:bodyPr>
          <a:lstStyle/>
          <a:p>
            <a:r>
              <a:rPr lang="en-US" dirty="0">
                <a:blipFill>
                  <a:blip r:embed="rId2"/>
                  <a:tile tx="0" ty="0" sx="100000" sy="100000" flip="none" algn="tl"/>
                </a:blipFill>
              </a:rPr>
              <a:t>SURPRISE</a:t>
            </a:r>
            <a:endParaRPr lang="ru-RU" dirty="0">
              <a:blipFill>
                <a:blip r:embed="rId2"/>
                <a:tile tx="0" ty="0" sx="100000" sy="100000" flip="none" algn="tl"/>
              </a:blip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D177FA-16FE-42D5-9A6A-ABA8F06D9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sometimes a person thinks something like this:</a:t>
            </a:r>
          </a:p>
          <a:p>
            <a:pPr marL="201168" lvl="1" indent="0">
              <a:buNone/>
            </a:pPr>
            <a:r>
              <a:rPr lang="en-US" sz="2400" dirty="0"/>
              <a:t>	something is happening now</a:t>
            </a:r>
          </a:p>
          <a:p>
            <a:pPr marL="201168" lvl="1" indent="0">
              <a:buNone/>
            </a:pPr>
            <a:r>
              <a:rPr lang="en-US" sz="2400" dirty="0"/>
              <a:t>	I didn’t think before now: this will happen</a:t>
            </a:r>
          </a:p>
          <a:p>
            <a:pPr marL="201168" lvl="1" indent="0">
              <a:buNone/>
            </a:pPr>
            <a:r>
              <a:rPr lang="en-US" sz="2400" dirty="0"/>
              <a:t>	I want to know more about it</a:t>
            </a:r>
          </a:p>
          <a:p>
            <a:pPr marL="201168" lvl="1" indent="0">
              <a:buNone/>
            </a:pPr>
            <a:r>
              <a:rPr lang="en-US" sz="2400" dirty="0"/>
              <a:t>because of this, this person feels something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430265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EE2BB8-55ED-4151-B02E-DB27D3262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1F4F1C-C1F4-4A68-B525-322D94333B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sometimes a person thinks something like this:</a:t>
            </a:r>
          </a:p>
          <a:p>
            <a:pPr marL="201168" lvl="1" indent="0">
              <a:buNone/>
            </a:pPr>
            <a:r>
              <a:rPr lang="en-US" sz="2400" dirty="0"/>
              <a:t>	something bad happened</a:t>
            </a:r>
          </a:p>
          <a:p>
            <a:pPr marL="201168" lvl="1" indent="0">
              <a:buNone/>
            </a:pPr>
            <a:r>
              <a:rPr lang="en-US" sz="2400" dirty="0"/>
              <a:t>	if I didn’t know that it happened I would say: I don't want it to happen</a:t>
            </a:r>
          </a:p>
          <a:p>
            <a:pPr marL="201168" lvl="1" indent="0">
              <a:buNone/>
            </a:pPr>
            <a:r>
              <a:rPr lang="en-US" sz="2400" dirty="0"/>
              <a:t>	I don't say this now because I know: I can't do anything</a:t>
            </a:r>
          </a:p>
          <a:p>
            <a:pPr marL="201168" lvl="1" indent="0">
              <a:buNone/>
            </a:pPr>
            <a:r>
              <a:rPr lang="en-US" sz="2400" dirty="0"/>
              <a:t>because of this, this person feels something bad 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197554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0417DB58-E758-41D6-BC7F-932797155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термины семантики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E5F15B4-D1C5-40AD-9C63-3508E5E96C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279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604E6DC-F643-4C51-8E87-34857B4C7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Синонимы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98D76AC0-BE69-4B03-B214-CD37AA098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Слова, значения которых полностью или частично совпадают.</a:t>
            </a:r>
          </a:p>
          <a:p>
            <a:r>
              <a:rPr lang="ru-RU" sz="2400" u="sng" dirty="0"/>
              <a:t>Точные синонимы</a:t>
            </a:r>
            <a:endParaRPr lang="ru-RU" sz="2400" dirty="0"/>
          </a:p>
          <a:p>
            <a:r>
              <a:rPr lang="ru-RU" sz="2400" dirty="0"/>
              <a:t>Бегемот – гиппопотам, бросать – кидать, глядеть – смотреть, везде – всюду, заснуть – уснуть.</a:t>
            </a:r>
          </a:p>
          <a:p>
            <a:r>
              <a:rPr lang="ru-RU" sz="2400" dirty="0"/>
              <a:t>Правда ли их значения совпадают полностью?</a:t>
            </a:r>
          </a:p>
          <a:p>
            <a:r>
              <a:rPr lang="ru-RU" sz="2400" u="sng" dirty="0"/>
              <a:t>Стилистическая синонимия</a:t>
            </a:r>
            <a:endParaRPr lang="ru-RU" sz="2400" dirty="0"/>
          </a:p>
          <a:p>
            <a:r>
              <a:rPr lang="ru-RU" sz="2400" dirty="0"/>
              <a:t>Убегать – драпать – улепётывать</a:t>
            </a:r>
          </a:p>
        </p:txBody>
      </p:sp>
    </p:spTree>
    <p:extLst>
      <p:ext uri="{BB962C8B-B14F-4D97-AF65-F5344CB8AC3E}">
        <p14:creationId xmlns:p14="http://schemas.microsoft.com/office/powerpoint/2010/main" val="380164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CBDA30-0A73-40E9-969D-E7C87CC66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Квазисинонимия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8A772E-66E7-4A67-8D8E-B5E0CF168E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914351" cy="4023360"/>
          </a:xfrm>
        </p:spPr>
        <p:txBody>
          <a:bodyPr>
            <a:normAutofit/>
          </a:bodyPr>
          <a:lstStyle/>
          <a:p>
            <a:r>
              <a:rPr lang="ru-RU" sz="2400" dirty="0"/>
              <a:t>Ситуация, когда у слов есть общие компоненты значения, но кроме этого есть и существенные различия.</a:t>
            </a:r>
          </a:p>
          <a:p>
            <a:r>
              <a:rPr lang="ru-RU" sz="2400" dirty="0"/>
              <a:t>Пример:</a:t>
            </a:r>
          </a:p>
          <a:p>
            <a:r>
              <a:rPr lang="ru-RU" sz="2400" dirty="0"/>
              <a:t>приказывать - требовать</a:t>
            </a:r>
          </a:p>
        </p:txBody>
      </p:sp>
      <p:pic>
        <p:nvPicPr>
          <p:cNvPr id="1026" name="Picture 2" descr="Image result for ÑÐµÑÐµÐ¿Ð°ÑÐ° ÐºÐ²Ð°Ð·Ð¸">
            <a:extLst>
              <a:ext uri="{FF2B5EF4-FFF2-40B4-BE49-F238E27FC236}">
                <a16:creationId xmlns:a16="http://schemas.microsoft.com/office/drawing/2014/main" id="{1FB39A80-3904-44D4-9B09-E8BBF37D1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1631" y="1845734"/>
            <a:ext cx="4180369" cy="5012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4814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CC4CE0-FFB6-4CE4-ACCF-0483AE647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Гипонимы и </a:t>
            </a:r>
            <a:r>
              <a:rPr lang="ru-RU" dirty="0" err="1"/>
              <a:t>гипероними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2D62495-4181-4879-A414-36B1BC47C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400" dirty="0" err="1"/>
              <a:t>Гипо</a:t>
            </a:r>
            <a:r>
              <a:rPr lang="ru-RU" sz="2400" dirty="0"/>
              <a:t>- «под», </a:t>
            </a:r>
            <a:r>
              <a:rPr lang="ru-RU" sz="2400" dirty="0" err="1"/>
              <a:t>гипер</a:t>
            </a:r>
            <a:r>
              <a:rPr lang="ru-RU" sz="2400" dirty="0"/>
              <a:t>- «над»</a:t>
            </a:r>
          </a:p>
          <a:p>
            <a:r>
              <a:rPr lang="ru-RU" sz="2400" dirty="0" err="1"/>
              <a:t>Гипероним</a:t>
            </a:r>
            <a:r>
              <a:rPr lang="ru-RU" sz="2400" dirty="0"/>
              <a:t> – родовое слово (птица, посуда, украшение)</a:t>
            </a:r>
          </a:p>
          <a:p>
            <a:r>
              <a:rPr lang="ru-RU" sz="2400" dirty="0" err="1"/>
              <a:t>Гипероним</a:t>
            </a:r>
            <a:r>
              <a:rPr lang="ru-RU" sz="2400" dirty="0"/>
              <a:t> – название конкретного «вида» или «индивида», принадлежащего этому роду: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sz="2400" dirty="0"/>
              <a:t>Голубь, воробей, павлин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sz="2400" dirty="0"/>
              <a:t>Чашка, тарелка, кастрюля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ru-RU" sz="2400" dirty="0"/>
              <a:t>Серёжки, колье, браслет</a:t>
            </a:r>
          </a:p>
        </p:txBody>
      </p:sp>
    </p:spTree>
    <p:extLst>
      <p:ext uri="{BB962C8B-B14F-4D97-AF65-F5344CB8AC3E}">
        <p14:creationId xmlns:p14="http://schemas.microsoft.com/office/powerpoint/2010/main" val="2344383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2579DAE-C141-48DB-810E-C070C3008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2FD90C3-6350-4D5B-9738-6E94EDF30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1497DE5-0939-4D1D-9350-0C5E1B209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CCC70ED-6C63-4537-B7EB-51990D6C0A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24" y="457200"/>
            <a:ext cx="11274552" cy="5943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ttps://upload.wikimedia.org/wikipedia/commons/thumb/b/b4/Hyponym_and_hypernym.svg/1920px-Hyponym_and_hypernym.svg.png">
            <a:extLst>
              <a:ext uri="{FF2B5EF4-FFF2-40B4-BE49-F238E27FC236}">
                <a16:creationId xmlns:a16="http://schemas.microsoft.com/office/drawing/2014/main" id="{29BBCA56-9C91-4294-9446-3EE98E77E9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356" y="1319573"/>
            <a:ext cx="10337292" cy="4212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9044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F49258-FD07-45B4-B809-9C10F977B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Несовместимость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CFD3D0-B780-4F64-8509-C3A7B93A4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Невозможность для слов одного «ряда» обозначать одно и то же явление. Слова несовместимы, если множества понятий, которые они обозначают, не пересекаются.</a:t>
            </a:r>
          </a:p>
          <a:p>
            <a:r>
              <a:rPr lang="ru-RU" sz="2400" dirty="0"/>
              <a:t>Гипонимы несовместимы – животное не может быть одновременно птицей и рыбой, человек не может быть одновременно стариком и юношей и т.д.</a:t>
            </a:r>
          </a:p>
          <a:p>
            <a:pPr marL="0" indent="0">
              <a:buNone/>
            </a:pPr>
            <a:r>
              <a:rPr lang="ru-RU" sz="2400" dirty="0"/>
              <a:t>Слова могут быть несовместимы (то есть проявлять свойства гипонимов) даже если нет </a:t>
            </a:r>
            <a:r>
              <a:rPr lang="ru-RU" sz="2400" dirty="0" err="1"/>
              <a:t>гиперонима</a:t>
            </a:r>
            <a:r>
              <a:rPr lang="ru-RU" sz="2400" dirty="0"/>
              <a:t>, их объединяющего – например, слова </a:t>
            </a:r>
            <a:r>
              <a:rPr lang="ru-RU" sz="2400" i="1" dirty="0"/>
              <a:t>хорошист, троечник, отличник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285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945283-E8FB-4BB5-A13D-BEE1F65F5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Антонимы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E92D7D8-B727-4548-A297-CB0628296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dirty="0"/>
              <a:t>Виды антонимии: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/>
              <a:t>Комплементарная (дополнительная) антонимия: значение одного антонима влечёт отрицание значения второго.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/>
              <a:t>Векторная антонимия: обозначения разнонаправленных действий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ru-RU" sz="2400" dirty="0"/>
              <a:t>Контрарная антонимия: значения слов занимают два противоположных значения на какой-то шкале</a:t>
            </a:r>
          </a:p>
          <a:p>
            <a:pPr marL="0" indent="0">
              <a:buNone/>
            </a:pPr>
            <a:r>
              <a:rPr lang="ru-RU" sz="2400" dirty="0"/>
              <a:t>К каким типам относятся пары </a:t>
            </a:r>
            <a:r>
              <a:rPr lang="ru-RU" sz="2400" i="1" dirty="0"/>
              <a:t>большой – маленький, влететь – вылететь, высоко – низко, жара – мороз, замерзать – оттаивать, здороваться – прощаться, спать – бодрствовать, сухой – влажный, широкий – узкий?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47475695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629</Words>
  <Application>Microsoft Office PowerPoint</Application>
  <PresentationFormat>Широкоэкранный</PresentationFormat>
  <Paragraphs>122</Paragraphs>
  <Slides>25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Wingdings</vt:lpstr>
      <vt:lpstr>Ретро</vt:lpstr>
      <vt:lpstr>Семантика</vt:lpstr>
      <vt:lpstr>К истокам</vt:lpstr>
      <vt:lpstr>Ключевые термины семантики</vt:lpstr>
      <vt:lpstr>Синонимы</vt:lpstr>
      <vt:lpstr>Квазисинонимия</vt:lpstr>
      <vt:lpstr>Гипонимы и гипероними</vt:lpstr>
      <vt:lpstr>Презентация PowerPoint</vt:lpstr>
      <vt:lpstr>Несовместимость</vt:lpstr>
      <vt:lpstr>Антонимы</vt:lpstr>
      <vt:lpstr>Конверсивы</vt:lpstr>
      <vt:lpstr>Этимология</vt:lpstr>
      <vt:lpstr>Сочетаемость</vt:lpstr>
      <vt:lpstr>Лексическая типология</vt:lpstr>
      <vt:lpstr>Лексикография: от практики к теории</vt:lpstr>
      <vt:lpstr>Презентация PowerPoint</vt:lpstr>
      <vt:lpstr>Презентация PowerPoint</vt:lpstr>
      <vt:lpstr>пошлость</vt:lpstr>
      <vt:lpstr>Презентация PowerPoint</vt:lpstr>
      <vt:lpstr>Презентация PowerPoint</vt:lpstr>
      <vt:lpstr>Презентация PowerPoint</vt:lpstr>
      <vt:lpstr>Презентация PowerPoint</vt:lpstr>
      <vt:lpstr>облегчение</vt:lpstr>
      <vt:lpstr>disappointment</vt:lpstr>
      <vt:lpstr>SURPRISE</vt:lpstr>
      <vt:lpstr>sad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Семантика</dc:title>
  <dc:creator>Наследскова Полина Леонидовна</dc:creator>
  <cp:lastModifiedBy>Наследскова Полина Леонидовна</cp:lastModifiedBy>
  <cp:revision>14</cp:revision>
  <dcterms:created xsi:type="dcterms:W3CDTF">2019-05-07T19:34:57Z</dcterms:created>
  <dcterms:modified xsi:type="dcterms:W3CDTF">2019-05-14T22:46:30Z</dcterms:modified>
</cp:coreProperties>
</file>